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432" r:id="rId2"/>
    <p:sldId id="434" r:id="rId3"/>
    <p:sldId id="350" r:id="rId4"/>
    <p:sldId id="354" r:id="rId5"/>
    <p:sldId id="356" r:id="rId6"/>
    <p:sldId id="380" r:id="rId7"/>
    <p:sldId id="458" r:id="rId8"/>
    <p:sldId id="457" r:id="rId9"/>
    <p:sldId id="459" r:id="rId10"/>
    <p:sldId id="378" r:id="rId11"/>
    <p:sldId id="404" r:id="rId12"/>
    <p:sldId id="433" r:id="rId13"/>
    <p:sldId id="357" r:id="rId14"/>
    <p:sldId id="420" r:id="rId15"/>
    <p:sldId id="452" r:id="rId16"/>
    <p:sldId id="381" r:id="rId17"/>
    <p:sldId id="361" r:id="rId18"/>
    <p:sldId id="364" r:id="rId19"/>
    <p:sldId id="300" r:id="rId20"/>
    <p:sldId id="301" r:id="rId21"/>
    <p:sldId id="44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788" autoAdjust="0"/>
  </p:normalViewPr>
  <p:slideViewPr>
    <p:cSldViewPr snapToGrid="0">
      <p:cViewPr varScale="1">
        <p:scale>
          <a:sx n="116" d="100"/>
          <a:sy n="116" d="100"/>
        </p:scale>
        <p:origin x="25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6641C-CF8B-47F7-9160-78C89C6D7488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5779-A5D3-4461-A710-B585337EE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862081-DE31-4A16-AD6A-DB553ED76B3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5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II – tested MHS on client outcomes. High</a:t>
            </a:r>
            <a:r>
              <a:rPr lang="en-US" baseline="0" dirty="0"/>
              <a:t> program capacity, through high coordination of MHS reduces wait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6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3063" y="674688"/>
            <a:ext cx="6138862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Notes: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We limited the analysis to clients attending outpatient treatment because it is the most common treatment modality, and it allows us to compared clients on the same treatment expectations.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of total sample (N=46,000), and analytical sample (n=</a:t>
            </a:r>
            <a:r>
              <a:rPr lang="en-US" altLang="en-US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26,965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2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Garamond" panose="02020404030301010803" pitchFamily="18" charset="0"/>
              </a:rPr>
              <a:t>(basic coordination among service providers residing in separate locations and colocation of services in a single facility to service integration).</a:t>
            </a:r>
          </a:p>
          <a:p>
            <a:endParaRPr lang="en-US" sz="1200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 panose="02020404030301010803" pitchFamily="18" charset="0"/>
              </a:rPr>
              <a:t>This study focused on contextual factors associated with implementation of high coordination of mental health and public health services in AHS programs serving low-income racial and ethnic minority communities in Los Angeles, CA, between 2011 and 2013. </a:t>
            </a:r>
          </a:p>
          <a:p>
            <a:r>
              <a:rPr lang="en-US" sz="1200" dirty="0">
                <a:latin typeface="Garamond" panose="02020404030301010803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5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7788" y="8710613"/>
            <a:ext cx="29860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64" tIns="44685" rIns="89364" bIns="44685" anchor="b"/>
          <a:lstStyle/>
          <a:p>
            <a:pPr algn="r" defTabSz="887413" eaLnBrk="1" hangingPunct="1"/>
            <a:fld id="{EF04D236-613E-46AA-BD94-6161D4D6CBA1}" type="slidenum">
              <a:rPr lang="en-US" altLang="en-US" sz="1200">
                <a:latin typeface="Verdana" pitchFamily="34" charset="0"/>
              </a:rPr>
              <a:pPr algn="r" defTabSz="887413" eaLnBrk="1" hangingPunct="1"/>
              <a:t>5</a:t>
            </a:fld>
            <a:endParaRPr lang="en-US" altLang="en-US" sz="120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3063" y="674688"/>
            <a:ext cx="6138862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30675"/>
          </a:xfrm>
          <a:noFill/>
        </p:spPr>
        <p:txBody>
          <a:bodyPr wrap="square" lIns="89364" tIns="44685" rIns="89364" bIns="4468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Leadership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is an emerging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focal point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in efforts to increase the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uptake of evidence-based practices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and improve the quality of care in behavioral health.</a:t>
            </a:r>
            <a:r>
              <a:rPr lang="en-US" sz="1200" baseline="30000" dirty="0">
                <a:latin typeface="Arial" pitchFamily="34" charset="0"/>
                <a:cs typeface="Arial" pitchFamily="34" charset="0"/>
              </a:rPr>
              <a:t>1, 21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Transactional orientation (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guiding performance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and transformational approach (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leading by example and motivating self-growth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have been essential components of leadership associated with staff satisfaction, a critical aspect of the implementation process.</a:t>
            </a:r>
            <a:r>
              <a:rPr lang="en-US" sz="1200" baseline="30000" dirty="0">
                <a:latin typeface="Arial" pitchFamily="34" charset="0"/>
                <a:cs typeface="Arial" pitchFamily="34" charset="0"/>
              </a:rPr>
              <a:t>1,15</a:t>
            </a:r>
          </a:p>
          <a:p>
            <a:pPr eaLnBrk="1" hangingPunct="1">
              <a:defRPr/>
            </a:pPr>
            <a:endParaRPr lang="en-US" sz="1200" baseline="30000" dirty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Hypothesis 1. Licensure would be positively associated with COD treatment process and supervision and training.</a:t>
            </a:r>
          </a:p>
          <a:p>
            <a:endParaRPr lang="en-US" sz="1050" dirty="0">
              <a:latin typeface="Arial" pitchFamily="34" charset="0"/>
              <a:cs typeface="Arial" pitchFamily="34" charset="0"/>
            </a:endParaRPr>
          </a:p>
          <a:p>
            <a:r>
              <a:rPr lang="en-US" sz="1050" dirty="0">
                <a:latin typeface="Arial" pitchFamily="34" charset="0"/>
                <a:cs typeface="Arial" pitchFamily="34" charset="0"/>
              </a:rPr>
              <a:t>Hypothesis 2. Directorial leadership would be positively associated with COD treatment process and supervision and training.</a:t>
            </a:r>
            <a:endParaRPr lang="en-US" dirty="0"/>
          </a:p>
          <a:p>
            <a:r>
              <a:rPr lang="en-US" dirty="0"/>
              <a:t>Qualitative focus</a:t>
            </a:r>
            <a:r>
              <a:rPr lang="en-US" baseline="0" dirty="0"/>
              <a:t> groups will complement the quantitative findings – mixed methods approach followed a “complementary approach” qualitative complemented quantitative findings.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7788" y="8710613"/>
            <a:ext cx="29860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64" tIns="44685" rIns="89364" bIns="44685" anchor="b"/>
          <a:lstStyle>
            <a:lvl1pPr defTabSz="887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7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7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7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74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74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F4DF3-613A-4F6B-89B6-B719C13FAC5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3063" y="674688"/>
            <a:ext cx="6138862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364" tIns="44685" rIns="89364" bIns="4468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Matching comprehensive services to needs is a useful addiction treatment practice, especially for high-need patients (Friedmann et al., 2004)</a:t>
            </a:r>
            <a:endParaRPr lang="es-MX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1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7788" y="8710613"/>
            <a:ext cx="298608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64" tIns="44685" rIns="89364" bIns="44685" anchor="b"/>
          <a:lstStyle/>
          <a:p>
            <a:pPr algn="r" defTabSz="887413" eaLnBrk="1" hangingPunct="1"/>
            <a:fld id="{EF04D236-613E-46AA-BD94-6161D4D6CBA1}" type="slidenum">
              <a:rPr lang="en-US" altLang="en-US" sz="1200">
                <a:latin typeface="Verdana" pitchFamily="34" charset="0"/>
              </a:rPr>
              <a:pPr algn="r" defTabSz="887413" eaLnBrk="1" hangingPunct="1"/>
              <a:t>12</a:t>
            </a:fld>
            <a:endParaRPr lang="en-US" altLang="en-US" sz="1200">
              <a:latin typeface="Verdana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3063" y="674688"/>
            <a:ext cx="6138862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5083175" cy="4130675"/>
          </a:xfrm>
          <a:noFill/>
        </p:spPr>
        <p:txBody>
          <a:bodyPr wrap="square" lIns="89364" tIns="44685" rIns="89364" bIns="4468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9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Garamond" panose="02020404030301010803" pitchFamily="18" charset="0"/>
              </a:rPr>
              <a:t>Qualitative analysis highlighted the role of leadership in leveraging funding and developing creative solutions to deliver coordinated care.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5779-A5D3-4461-A710-B585337EE9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defRPr/>
            </a:pPr>
            <a:r>
              <a:rPr lang="en-US" dirty="0">
                <a:cs typeface="Arial"/>
              </a:rPr>
              <a:t>Two waves of program and client level data:</a:t>
            </a:r>
          </a:p>
          <a:p>
            <a:pPr marL="342900" indent="-342900">
              <a:defRPr/>
            </a:pPr>
            <a:endParaRPr lang="en-US" dirty="0">
              <a:cs typeface="Arial"/>
            </a:endParaRPr>
          </a:p>
          <a:p>
            <a:pPr marL="342900" indent="-342900">
              <a:defRPr/>
            </a:pPr>
            <a:r>
              <a:rPr lang="en-US" dirty="0">
                <a:cs typeface="Arial"/>
              </a:rPr>
              <a:t>	- </a:t>
            </a:r>
            <a:r>
              <a:rPr lang="en-US" dirty="0"/>
              <a:t>11,533 clients (primarily African American and Latino)</a:t>
            </a:r>
          </a:p>
          <a:p>
            <a:pPr lvl="2"/>
            <a:r>
              <a:rPr lang="en-US" dirty="0"/>
              <a:t>data collected during personal interviews with clients at admission/discharge</a:t>
            </a:r>
          </a:p>
          <a:p>
            <a:pPr lvl="2"/>
            <a:r>
              <a:rPr lang="en-US" dirty="0"/>
              <a:t>106 treatment programs in minority communities collected from program supervisors via electronic survey.</a:t>
            </a:r>
          </a:p>
          <a:p>
            <a:pPr lvl="2"/>
            <a:r>
              <a:rPr lang="en-US" dirty="0"/>
              <a:t>Data validation using site visits and counselor interview.</a:t>
            </a:r>
            <a:endParaRPr lang="en-US" b="1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EA8AF5E5-4783-43FE-B3E0-D3A1D30834A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0610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err="1"/>
              <a:t>Tenie</a:t>
            </a:r>
            <a:r>
              <a:rPr lang="en-US" altLang="en-US" dirty="0"/>
              <a:t>: Please make model bigger to</a:t>
            </a:r>
            <a:r>
              <a:rPr lang="en-US" altLang="en-US" baseline="0" dirty="0"/>
              <a:t> properly show in a slide. </a:t>
            </a:r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fld id="{EA8AF5E5-4783-43FE-B3E0-D3A1D30834A0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68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297FF-EBBD-4682-A82D-90F02C9E7AFA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E609-16BD-4294-A8EA-DA174D64202D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520F43-F65B-471A-82A1-8FA3BB54D128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3769F62-4584-48AF-9C33-64086087CDB4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66FE3B-8093-430B-9464-16FF5BF73FBA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56D2-8635-4A4F-B6D5-08C11FD1F14C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7D1A-14EE-4168-8BE8-C83463ED9630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8B49-128B-4453-A8BC-C3A5C851B74E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BF0D74-46EA-4BC2-BFB4-9F2B9EFA665B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91C-7176-4A5E-A2E9-BE3530F00D0F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262616-A1D5-40B3-8358-F8EEDDF16FD0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6072-39DE-4FD4-874D-ABAC38532D5B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5FE-2883-4050-A62B-8BDDB53E7C76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7652-C0C1-44C0-B4C6-EA6F8D0CF3DC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BAA3-4AEA-4D1E-9E8C-20F28C56045D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357C-BAD3-48E8-9B89-E4238A4E8899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E1083-BDDE-4034-B2AC-D55386F0DC69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F38E-AB7D-4E8B-B68A-4C8DA9F84E06}" type="datetime1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1309410" y="1288970"/>
            <a:ext cx="101906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buNone/>
            </a:pPr>
            <a:r>
              <a:rPr lang="en-US" sz="2800" b="1" dirty="0"/>
              <a:t>Improving the Effectiveness of Substance Use Disorder Treatment</a:t>
            </a:r>
            <a:endParaRPr lang="en-US" sz="2800" b="1" dirty="0">
              <a:latin typeface="Garamond" panose="02020404030301010803" pitchFamily="18" charset="0"/>
            </a:endParaRPr>
          </a:p>
          <a:p>
            <a:pPr algn="ctr">
              <a:buNone/>
            </a:pP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Erick Guerrero, Ph.D.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USC</a:t>
            </a: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Suzanne </a:t>
            </a:r>
            <a:r>
              <a:rPr lang="en-US" altLang="en-US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Dworak</a:t>
            </a: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-Peck School of Social Work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USC</a:t>
            </a:r>
            <a:r>
              <a:rPr lang="en-US" alt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Marshall School of Business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University of Southern California </a:t>
            </a:r>
          </a:p>
        </p:txBody>
      </p:sp>
      <p:sp>
        <p:nvSpPr>
          <p:cNvPr id="2053" name="Slide Number Placeholder 5"/>
          <p:cNvSpPr txBox="1">
            <a:spLocks noGrp="1"/>
          </p:cNvSpPr>
          <p:nvPr/>
        </p:nvSpPr>
        <p:spPr bwMode="auto">
          <a:xfrm>
            <a:off x="8742363" y="6370638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B88595-5360-447D-A4D4-1ED0B3BF1B22}" type="slidenum">
              <a:rPr lang="en-US" altLang="en-US" sz="14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Verdana" panose="020B0604030504040204" pitchFamily="34" charset="0"/>
            </a:endParaRPr>
          </a:p>
        </p:txBody>
      </p: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4273"/>
            <a:ext cx="12191999" cy="22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4374" y="33734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Public Policy Exchange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Los Angeles, 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February 20</a:t>
            </a:r>
            <a:r>
              <a:rPr lang="en-US" altLang="en-US" sz="2400" b="1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, 2018</a:t>
            </a:r>
          </a:p>
        </p:txBody>
      </p:sp>
      <p:pic>
        <p:nvPicPr>
          <p:cNvPr id="11" name="Picture 4" descr="http://static.wixstatic.com/media/6a80d8_7ee31508cf9c4be58ec3c3068ea1a4f9.jpg_srz_p_200_105_75_22_0.50_1.20_0.00_jpg_s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17474"/>
            <a:ext cx="1905000" cy="1000125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37" y="3906027"/>
            <a:ext cx="2558062" cy="6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87579" y="2982697"/>
            <a:ext cx="285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NIDA R33-DA035634</a:t>
            </a:r>
          </a:p>
          <a:p>
            <a:r>
              <a:rPr lang="en-US" dirty="0"/>
              <a:t>NIDA R33-DA035634-S</a:t>
            </a:r>
          </a:p>
          <a:p>
            <a:r>
              <a:rPr lang="en-US" dirty="0"/>
              <a:t>NIDA R01 DA038608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40" y="3258123"/>
            <a:ext cx="172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CTSI- 3420989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3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 descr="Regular Use Shield_GoldOnWhite_NoB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246" y="336554"/>
            <a:ext cx="463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8799513" y="6113463"/>
            <a:ext cx="162560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METHODS | 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080" y="188752"/>
            <a:ext cx="11962432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Data was collected from publicly funded SAT programs. </a:t>
            </a:r>
          </a:p>
          <a:p>
            <a:pPr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- Sample was drawn from service areas covering more than 7 million residents </a:t>
            </a:r>
          </a:p>
          <a:p>
            <a:pPr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  (L.A. County).</a:t>
            </a:r>
          </a:p>
          <a:p>
            <a:pPr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Baseline data 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     - Sampling frame included 408 programs that were randomly sampled from 350      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       programs (Communities with more than 40% African American and Latino residents).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-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</a:rPr>
              <a:t>Analytic sample consisted of 112 programs at Time 1 (T1) and 122 programs at Time 2 (T2), with 61 programs included in both periods of data collection.</a:t>
            </a:r>
            <a:endParaRPr lang="en-US" sz="2800" b="1" dirty="0">
              <a:solidFill>
                <a:schemeClr val="tx2"/>
              </a:solidFill>
              <a:latin typeface="Garamond" panose="02020404030301010803" pitchFamily="18" charset="0"/>
              <a:cs typeface="Arial"/>
            </a:endParaRP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    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 - Survey data provided by two managers and three counselors from each program. Multilevel regression models applied 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</a:t>
            </a:r>
          </a:p>
          <a:p>
            <a:pPr marL="342900" indent="-342900"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cs typeface="Arial"/>
              </a:rPr>
              <a:t>	- Interview data provided by a manager (30 interviews) coded and analyzed by team. </a:t>
            </a:r>
          </a:p>
          <a:p>
            <a:pPr marL="342900" indent="-342900">
              <a:defRPr/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342900" indent="-342900">
              <a:defRPr/>
            </a:pP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Garamond" panose="02020404030301010803" pitchFamily="18" charset="0"/>
              <a:cs typeface="Arial"/>
            </a:endParaRPr>
          </a:p>
          <a:p>
            <a:pPr marL="342900" indent="-342900">
              <a:defRPr/>
            </a:pPr>
            <a:endParaRPr lang="en-US" b="1" dirty="0">
              <a:solidFill>
                <a:schemeClr val="tx2"/>
              </a:solidFill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34" y="915972"/>
            <a:ext cx="10765766" cy="5083384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887889" y="230599"/>
            <a:ext cx="7512028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RESULTS</a:t>
            </a:r>
            <a:endParaRPr lang="en-US" sz="2100" dirty="0"/>
          </a:p>
          <a:p>
            <a:pPr algn="ctr"/>
            <a:endParaRPr lang="en-US" altLang="en-US" sz="21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624" y="6130731"/>
            <a:ext cx="11753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Guerrero, E. G., Andrews, C., Harris, L., </a:t>
            </a:r>
            <a:r>
              <a:rPr lang="en-US" sz="1200" dirty="0" err="1"/>
              <a:t>Padwa</a:t>
            </a:r>
            <a:r>
              <a:rPr lang="en-US" sz="1200" dirty="0"/>
              <a:t>, H., Kong, Y., &amp; Fenwick, K. (2016). Improving coordination of addiction health services organizations with mental health and public health services. </a:t>
            </a:r>
            <a:r>
              <a:rPr lang="en-US" sz="1200" i="1" dirty="0"/>
              <a:t>Journal of substance abuse treatment</a:t>
            </a:r>
            <a:r>
              <a:rPr lang="en-US" sz="1200" dirty="0"/>
              <a:t>, </a:t>
            </a:r>
            <a:r>
              <a:rPr lang="en-US" sz="1200" i="1" dirty="0"/>
              <a:t>60</a:t>
            </a:r>
            <a:r>
              <a:rPr lang="en-US" sz="1200" dirty="0"/>
              <a:t>, 45-53.</a:t>
            </a:r>
          </a:p>
        </p:txBody>
      </p:sp>
    </p:spTree>
    <p:extLst>
      <p:ext uri="{BB962C8B-B14F-4D97-AF65-F5344CB8AC3E}">
        <p14:creationId xmlns:p14="http://schemas.microsoft.com/office/powerpoint/2010/main" val="14353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66594" y="488724"/>
            <a:ext cx="77706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eaLnBrk="1" hangingPunct="1"/>
            <a:r>
              <a:rPr lang="en-US" altLang="en-US" sz="4000" b="1" dirty="0">
                <a:latin typeface="Garamond" panose="02020404030301010803" pitchFamily="18" charset="0"/>
              </a:rPr>
              <a:t>ANALYTICAL FRAMEWORK</a:t>
            </a:r>
            <a:endParaRPr lang="en-US" alt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2753" y="1971854"/>
            <a:ext cx="3416541" cy="1122124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4057" y="1650776"/>
            <a:ext cx="24086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-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Public funding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- Licensed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- Accredited (TJC)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4569" y="2099990"/>
            <a:ext cx="33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COORDINATION WITH MENTAL HEALTH PROVIDERS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46387" y="3724111"/>
            <a:ext cx="3416541" cy="1051466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68203" y="3852247"/>
            <a:ext cx="33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COORDINATION WITH PUBLIC HEALTH PROVIDERS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3148" y="3518192"/>
            <a:ext cx="246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- Cultural Competence</a:t>
            </a:r>
          </a:p>
          <a:p>
            <a:r>
              <a:rPr lang="en-US" b="1" dirty="0">
                <a:latin typeface="Garamond" panose="02020404030301010803" pitchFamily="18" charset="0"/>
              </a:rPr>
              <a:t>(Knowledge) (+)</a:t>
            </a:r>
          </a:p>
        </p:txBody>
      </p:sp>
      <p:cxnSp>
        <p:nvCxnSpPr>
          <p:cNvPr id="49" name="Straight Arrow Connector 48"/>
          <p:cNvCxnSpPr>
            <a:endCxn id="3" idx="1"/>
          </p:cNvCxnSpPr>
          <p:nvPr/>
        </p:nvCxnSpPr>
        <p:spPr>
          <a:xfrm flipV="1">
            <a:off x="4769161" y="2532916"/>
            <a:ext cx="2833592" cy="15149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23148" y="1120030"/>
            <a:ext cx="28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60000"/>
                </a:solidFill>
                <a:latin typeface="Garamond" panose="02020404030301010803" pitchFamily="18" charset="0"/>
              </a:rPr>
              <a:t>OUTER CONTEXT: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55445" y="3518546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2271023" y="5088379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271023" y="1566472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253668" y="3007931"/>
            <a:ext cx="28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60000"/>
                </a:solidFill>
                <a:latin typeface="Garamond" panose="02020404030301010803" pitchFamily="18" charset="0"/>
              </a:rPr>
              <a:t>INNER CONTEXT:</a:t>
            </a:r>
          </a:p>
        </p:txBody>
      </p:sp>
      <p:cxnSp>
        <p:nvCxnSpPr>
          <p:cNvPr id="71" name="Straight Arrow Connector 70"/>
          <p:cNvCxnSpPr>
            <a:endCxn id="7" idx="1"/>
          </p:cNvCxnSpPr>
          <p:nvPr/>
        </p:nvCxnSpPr>
        <p:spPr>
          <a:xfrm flipV="1">
            <a:off x="4753583" y="2561655"/>
            <a:ext cx="2870986" cy="314268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  <a:endCxn id="14" idx="1"/>
          </p:cNvCxnSpPr>
          <p:nvPr/>
        </p:nvCxnSpPr>
        <p:spPr>
          <a:xfrm flipV="1">
            <a:off x="4753583" y="4249844"/>
            <a:ext cx="2892804" cy="146866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1992" y="5120218"/>
            <a:ext cx="24615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- Cultural Competence</a:t>
            </a:r>
          </a:p>
          <a:p>
            <a:r>
              <a:rPr lang="en-US" b="1" dirty="0">
                <a:latin typeface="Garamond" panose="02020404030301010803" pitchFamily="18" charset="0"/>
              </a:rPr>
              <a:t>(Resources &amp; Linkages) (+)</a:t>
            </a:r>
          </a:p>
          <a:p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2" y="172528"/>
            <a:ext cx="11699438" cy="64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58346" y="111272"/>
            <a:ext cx="11541211" cy="12930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Study 2: The ROLE of integrated care TO IMPROVE TREATMENT EFFECTIVENESS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72" y="1293089"/>
            <a:ext cx="4547287" cy="3101119"/>
          </a:xfrm>
          <a:prstGeom prst="rect">
            <a:avLst/>
          </a:prstGeom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4273"/>
            <a:ext cx="12191999" cy="22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0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/>
          </p:cNvSpPr>
          <p:nvPr/>
        </p:nvSpPr>
        <p:spPr bwMode="auto">
          <a:xfrm>
            <a:off x="1583613" y="2790630"/>
            <a:ext cx="1285875" cy="41669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00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Expansion of Public Health Insurance</a:t>
            </a:r>
          </a:p>
        </p:txBody>
      </p:sp>
      <p:sp>
        <p:nvSpPr>
          <p:cNvPr id="14341" name="Rectangle 10"/>
          <p:cNvSpPr>
            <a:spLocks/>
          </p:cNvSpPr>
          <p:nvPr/>
        </p:nvSpPr>
        <p:spPr bwMode="auto">
          <a:xfrm>
            <a:off x="3335611" y="4003752"/>
            <a:ext cx="1982391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Organizational Level</a:t>
            </a:r>
          </a:p>
        </p:txBody>
      </p:sp>
      <p:sp>
        <p:nvSpPr>
          <p:cNvPr id="14343" name="Rectangle 10"/>
          <p:cNvSpPr>
            <a:spLocks/>
          </p:cNvSpPr>
          <p:nvPr/>
        </p:nvSpPr>
        <p:spPr bwMode="auto">
          <a:xfrm>
            <a:off x="5911825" y="4003752"/>
            <a:ext cx="203596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Service Delivery Level</a:t>
            </a:r>
          </a:p>
        </p:txBody>
      </p:sp>
      <p:sp>
        <p:nvSpPr>
          <p:cNvPr id="14344" name="Rectangle 10"/>
          <p:cNvSpPr>
            <a:spLocks/>
          </p:cNvSpPr>
          <p:nvPr/>
        </p:nvSpPr>
        <p:spPr bwMode="auto">
          <a:xfrm>
            <a:off x="1538512" y="3997464"/>
            <a:ext cx="15001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Policy Level</a:t>
            </a:r>
          </a:p>
        </p:txBody>
      </p:sp>
      <p:sp>
        <p:nvSpPr>
          <p:cNvPr id="14345" name="Rectangle 10"/>
          <p:cNvSpPr>
            <a:spLocks/>
          </p:cNvSpPr>
          <p:nvPr/>
        </p:nvSpPr>
        <p:spPr bwMode="auto">
          <a:xfrm>
            <a:off x="8630379" y="3969508"/>
            <a:ext cx="1635204" cy="21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algn="ctr" eaLnBrk="0" hangingPunct="0"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400" b="1" dirty="0"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t>Client Level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4060031" y="964406"/>
            <a:ext cx="267891" cy="1821656"/>
          </a:xfrm>
          <a:prstGeom prst="rightBrace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/>
        </p:spPr>
        <p:txBody>
          <a:bodyPr/>
          <a:lstStyle/>
          <a:p>
            <a:pPr algn="ctr">
              <a:defRPr/>
            </a:pPr>
            <a:endParaRPr lang="en-US" sz="1266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ight Brace 21"/>
          <p:cNvSpPr/>
          <p:nvPr/>
        </p:nvSpPr>
        <p:spPr bwMode="auto">
          <a:xfrm>
            <a:off x="2936695" y="2095792"/>
            <a:ext cx="214313" cy="1714500"/>
          </a:xfrm>
          <a:prstGeom prst="rightBrace">
            <a:avLst>
              <a:gd name="adj1" fmla="val 25455"/>
              <a:gd name="adj2" fmla="val 49509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266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ectangle 10"/>
          <p:cNvSpPr>
            <a:spLocks/>
          </p:cNvSpPr>
          <p:nvPr/>
        </p:nvSpPr>
        <p:spPr bwMode="auto">
          <a:xfrm>
            <a:off x="3336727" y="2099368"/>
            <a:ext cx="1616273" cy="294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Leadership </a:t>
            </a:r>
          </a:p>
        </p:txBody>
      </p:sp>
      <p:sp>
        <p:nvSpPr>
          <p:cNvPr id="39" name="Right Brace 38"/>
          <p:cNvSpPr/>
          <p:nvPr/>
        </p:nvSpPr>
        <p:spPr bwMode="auto">
          <a:xfrm>
            <a:off x="5015508" y="2075772"/>
            <a:ext cx="193105" cy="1249040"/>
          </a:xfrm>
          <a:prstGeom prst="rightBrace">
            <a:avLst>
              <a:gd name="adj1" fmla="val 25455"/>
              <a:gd name="adj2" fmla="val 49509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266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Right Brace 39"/>
          <p:cNvSpPr/>
          <p:nvPr/>
        </p:nvSpPr>
        <p:spPr bwMode="auto">
          <a:xfrm>
            <a:off x="7840638" y="1870770"/>
            <a:ext cx="214313" cy="1279178"/>
          </a:xfrm>
          <a:prstGeom prst="rightBrace">
            <a:avLst>
              <a:gd name="adj1" fmla="val 25455"/>
              <a:gd name="adj2" fmla="val 49509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 sz="1266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Rectangle 10"/>
          <p:cNvSpPr>
            <a:spLocks/>
          </p:cNvSpPr>
          <p:nvPr/>
        </p:nvSpPr>
        <p:spPr bwMode="auto">
          <a:xfrm>
            <a:off x="5888385" y="1902129"/>
            <a:ext cx="1857375" cy="387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Mental Health Coordination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5888385" y="2400970"/>
            <a:ext cx="1864072" cy="3248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Public Health Coordination</a:t>
            </a:r>
          </a:p>
        </p:txBody>
      </p:sp>
      <p:sp>
        <p:nvSpPr>
          <p:cNvPr id="29" name="Rectangle 10"/>
          <p:cNvSpPr>
            <a:spLocks/>
          </p:cNvSpPr>
          <p:nvPr/>
        </p:nvSpPr>
        <p:spPr bwMode="auto">
          <a:xfrm>
            <a:off x="5891734" y="2857500"/>
            <a:ext cx="1862956" cy="296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HIV Prevention </a:t>
            </a:r>
            <a:r>
              <a:rPr lang="en-US" sz="1125" dirty="0" err="1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Svcs</a:t>
            </a:r>
            <a:endParaRPr lang="en-US" sz="1125" dirty="0">
              <a:latin typeface="Times" charset="0"/>
              <a:ea typeface="ヒラギノ角ゴ ProN W3" charset="0"/>
              <a:cs typeface="Times" charset="0"/>
              <a:sym typeface="Times" charset="0"/>
            </a:endParaRPr>
          </a:p>
        </p:txBody>
      </p:sp>
      <p:sp>
        <p:nvSpPr>
          <p:cNvPr id="34" name="Rectangle 10"/>
          <p:cNvSpPr>
            <a:spLocks/>
          </p:cNvSpPr>
          <p:nvPr/>
        </p:nvSpPr>
        <p:spPr bwMode="auto">
          <a:xfrm>
            <a:off x="8927827" y="2079501"/>
            <a:ext cx="1040309" cy="321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Wait- Time</a:t>
            </a:r>
          </a:p>
        </p:txBody>
      </p:sp>
      <p:sp>
        <p:nvSpPr>
          <p:cNvPr id="35" name="Rectangle 10"/>
          <p:cNvSpPr>
            <a:spLocks/>
          </p:cNvSpPr>
          <p:nvPr/>
        </p:nvSpPr>
        <p:spPr bwMode="auto">
          <a:xfrm>
            <a:off x="8927827" y="2562820"/>
            <a:ext cx="1040309" cy="29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Retention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54825" y="2488297"/>
            <a:ext cx="7110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125" dirty="0">
                <a:latin typeface="Times" panose="02020603050405020304" pitchFamily="18" charset="0"/>
                <a:cs typeface="Times" panose="02020603050405020304" pitchFamily="18" charset="0"/>
              </a:rPr>
              <a:t>Program Capacity </a:t>
            </a:r>
          </a:p>
        </p:txBody>
      </p:sp>
      <p:sp>
        <p:nvSpPr>
          <p:cNvPr id="41" name="Rectangle 10"/>
          <p:cNvSpPr>
            <a:spLocks/>
          </p:cNvSpPr>
          <p:nvPr/>
        </p:nvSpPr>
        <p:spPr bwMode="auto">
          <a:xfrm>
            <a:off x="3335611" y="2478671"/>
            <a:ext cx="1616273" cy="2935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Readiness for Change</a:t>
            </a:r>
          </a:p>
        </p:txBody>
      </p:sp>
      <p:sp>
        <p:nvSpPr>
          <p:cNvPr id="42" name="Rectangle 10"/>
          <p:cNvSpPr>
            <a:spLocks/>
          </p:cNvSpPr>
          <p:nvPr/>
        </p:nvSpPr>
        <p:spPr bwMode="auto">
          <a:xfrm>
            <a:off x="3340076" y="2860309"/>
            <a:ext cx="1616273" cy="398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Public Health Insurance</a:t>
            </a:r>
          </a:p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Billing Capacity</a:t>
            </a:r>
          </a:p>
        </p:txBody>
      </p:sp>
      <p:sp>
        <p:nvSpPr>
          <p:cNvPr id="44" name="Rectangle 10"/>
          <p:cNvSpPr>
            <a:spLocks/>
          </p:cNvSpPr>
          <p:nvPr/>
        </p:nvSpPr>
        <p:spPr bwMode="auto">
          <a:xfrm>
            <a:off x="3355703" y="3335710"/>
            <a:ext cx="1600646" cy="294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125" dirty="0">
                <a:latin typeface="Times" charset="0"/>
                <a:ea typeface="ヒラギノ角ゴ ProN W3" charset="0"/>
                <a:cs typeface="Times" charset="0"/>
                <a:sym typeface="Times" charset="0"/>
              </a:rPr>
              <a:t>Professionalism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54492" y="2269258"/>
            <a:ext cx="85613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 sz="1125">
                <a:latin typeface="Times" panose="02020603050405020304" pitchFamily="18" charset="0"/>
                <a:cs typeface="Times" panose="02020603050405020304" pitchFamily="18" charset="0"/>
              </a:rPr>
              <a:t>Integrated Care</a:t>
            </a:r>
          </a:p>
        </p:txBody>
      </p:sp>
      <p:sp>
        <p:nvSpPr>
          <p:cNvPr id="36" name="Right Arrow 35"/>
          <p:cNvSpPr/>
          <p:nvPr/>
        </p:nvSpPr>
        <p:spPr>
          <a:xfrm rot="2706335">
            <a:off x="5124205" y="475337"/>
            <a:ext cx="2589137" cy="101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IMPLEMENTATION</a:t>
            </a:r>
          </a:p>
        </p:txBody>
      </p:sp>
      <p:sp>
        <p:nvSpPr>
          <p:cNvPr id="38" name="Right Arrow 37"/>
          <p:cNvSpPr/>
          <p:nvPr/>
        </p:nvSpPr>
        <p:spPr>
          <a:xfrm rot="2706335">
            <a:off x="2287654" y="649367"/>
            <a:ext cx="2589137" cy="101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CAPACITY</a:t>
            </a:r>
          </a:p>
        </p:txBody>
      </p:sp>
      <p:sp>
        <p:nvSpPr>
          <p:cNvPr id="37" name="Right Arrow 36"/>
          <p:cNvSpPr/>
          <p:nvPr/>
        </p:nvSpPr>
        <p:spPr>
          <a:xfrm rot="2726939">
            <a:off x="7541244" y="661229"/>
            <a:ext cx="2525366" cy="1017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 OUTCOMES</a:t>
            </a:r>
          </a:p>
        </p:txBody>
      </p:sp>
    </p:spTree>
    <p:extLst>
      <p:ext uri="{BB962C8B-B14F-4D97-AF65-F5344CB8AC3E}">
        <p14:creationId xmlns:p14="http://schemas.microsoft.com/office/powerpoint/2010/main" val="341358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2" grpId="0"/>
      <p:bldP spid="41" grpId="0" animBg="1"/>
      <p:bldP spid="42" grpId="0" animBg="1"/>
      <p:bldP spid="44" grpId="0" animBg="1"/>
      <p:bldP spid="46" grpId="0"/>
      <p:bldP spid="36" grpId="0" animBg="1"/>
      <p:bldP spid="38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4284" y="1280160"/>
            <a:ext cx="10232249" cy="4578709"/>
            <a:chOff x="649111" y="1316317"/>
            <a:chExt cx="7874001" cy="4207272"/>
          </a:xfrm>
        </p:grpSpPr>
        <p:sp>
          <p:nvSpPr>
            <p:cNvPr id="9" name="Rectangle 8"/>
            <p:cNvSpPr/>
            <p:nvPr/>
          </p:nvSpPr>
          <p:spPr>
            <a:xfrm>
              <a:off x="649111" y="3076643"/>
              <a:ext cx="1636890" cy="67733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Program Capacity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59201" y="2483978"/>
              <a:ext cx="1650999" cy="733778"/>
            </a:xfrm>
            <a:prstGeom prst="round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Mental health coordination</a:t>
              </a:r>
            </a:p>
          </p:txBody>
        </p:sp>
        <p:cxnSp>
          <p:nvCxnSpPr>
            <p:cNvPr id="11" name="Straight Arrow Connector 10"/>
            <p:cNvCxnSpPr>
              <a:stCxn id="25" idx="3"/>
            </p:cNvCxnSpPr>
            <p:nvPr/>
          </p:nvCxnSpPr>
          <p:spPr>
            <a:xfrm flipV="1">
              <a:off x="5398913" y="3507034"/>
              <a:ext cx="1476022" cy="634998"/>
            </a:xfrm>
            <a:prstGeom prst="straightConnector1">
              <a:avLst/>
            </a:prstGeom>
            <a:ln w="952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  <a:endCxn id="27" idx="1"/>
            </p:cNvCxnSpPr>
            <p:nvPr/>
          </p:nvCxnSpPr>
          <p:spPr>
            <a:xfrm>
              <a:off x="5410200" y="2850867"/>
              <a:ext cx="1473199" cy="56444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3"/>
              <a:endCxn id="25" idx="1"/>
            </p:cNvCxnSpPr>
            <p:nvPr/>
          </p:nvCxnSpPr>
          <p:spPr>
            <a:xfrm>
              <a:off x="2286001" y="3415310"/>
              <a:ext cx="1461913" cy="726722"/>
            </a:xfrm>
            <a:prstGeom prst="straightConnector1">
              <a:avLst/>
            </a:prstGeom>
            <a:ln w="63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</p:cNvCxnSpPr>
            <p:nvPr/>
          </p:nvCxnSpPr>
          <p:spPr>
            <a:xfrm flipV="1">
              <a:off x="1467556" y="1877199"/>
              <a:ext cx="8467" cy="119944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76022" y="1877199"/>
              <a:ext cx="622582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701844" y="1877199"/>
              <a:ext cx="0" cy="1199444"/>
            </a:xfrm>
            <a:prstGeom prst="straightConnector1">
              <a:avLst/>
            </a:prstGeom>
            <a:ln w="9525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502834" y="3775143"/>
              <a:ext cx="0" cy="1099332"/>
            </a:xfrm>
            <a:prstGeom prst="line">
              <a:avLst/>
            </a:prstGeom>
            <a:ln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02834" y="4892483"/>
              <a:ext cx="5372101" cy="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3"/>
              <a:endCxn id="10" idx="1"/>
            </p:cNvCxnSpPr>
            <p:nvPr/>
          </p:nvCxnSpPr>
          <p:spPr>
            <a:xfrm flipV="1">
              <a:off x="2286001" y="2850867"/>
              <a:ext cx="1473200" cy="564443"/>
            </a:xfrm>
            <a:prstGeom prst="straightConnector1">
              <a:avLst/>
            </a:prstGeom>
            <a:ln w="635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100667" y="1623198"/>
              <a:ext cx="1" cy="14534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100667" y="1623198"/>
              <a:ext cx="688339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984066" y="1623198"/>
              <a:ext cx="0" cy="145344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100667" y="5175537"/>
              <a:ext cx="5774268" cy="1071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60423" y="2159421"/>
              <a:ext cx="1938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Indirect: -0.259; </a:t>
              </a:r>
              <a:r>
                <a:rPr lang="en-US" sz="1400" i="1" dirty="0"/>
                <a:t>p</a:t>
              </a:r>
              <a:r>
                <a:rPr lang="en-US" sz="1400" dirty="0"/>
                <a:t> &lt; .01 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747914" y="3775143"/>
              <a:ext cx="1650999" cy="733778"/>
            </a:xfrm>
            <a:prstGeom prst="round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Receipt of HIV testing services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86222" y="4692367"/>
              <a:ext cx="1636890" cy="67733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Retention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83399" y="3076643"/>
              <a:ext cx="1636890" cy="677334"/>
            </a:xfrm>
            <a:prstGeom prst="rect">
              <a:avLst/>
            </a:prstGeom>
            <a:ln w="9525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Wait time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60423" y="3467366"/>
              <a:ext cx="2036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Indirect: -0.016; </a:t>
              </a:r>
              <a:r>
                <a:rPr lang="en-US" sz="1400" i="1" dirty="0"/>
                <a:t>p</a:t>
              </a:r>
              <a:r>
                <a:rPr lang="en-US" sz="1400" dirty="0"/>
                <a:t> =.01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2688" y="1316317"/>
              <a:ext cx="1865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Direct: -1.821; </a:t>
              </a:r>
              <a:r>
                <a:rPr lang="en-US" sz="1400" i="1" dirty="0"/>
                <a:t>p</a:t>
              </a:r>
              <a:r>
                <a:rPr lang="en-US" sz="1400" dirty="0"/>
                <a:t> &lt; .01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52688" y="1851644"/>
              <a:ext cx="18654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Direct: -1.334; </a:t>
              </a:r>
              <a:r>
                <a:rPr lang="en-US" sz="1400" i="1" dirty="0"/>
                <a:t>p</a:t>
              </a:r>
              <a:r>
                <a:rPr lang="en-US" sz="1400" dirty="0"/>
                <a:t> &lt; .01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40782" y="5215812"/>
              <a:ext cx="1749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Direct: 0.024; </a:t>
              </a:r>
              <a:r>
                <a:rPr lang="en-US" sz="1400" i="1" dirty="0"/>
                <a:t>p</a:t>
              </a:r>
              <a:r>
                <a:rPr lang="en-US" sz="1400" dirty="0"/>
                <a:t> = .05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40782" y="4611833"/>
              <a:ext cx="194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Direct: 0.024; </a:t>
              </a:r>
              <a:r>
                <a:rPr lang="en-US" sz="1400" i="1" dirty="0"/>
                <a:t>p</a:t>
              </a:r>
              <a:r>
                <a:rPr lang="en-US" sz="1400" dirty="0"/>
                <a:t> =.05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00667" y="3753977"/>
              <a:ext cx="0" cy="142156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0" y="330903"/>
            <a:ext cx="1219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COORDINATED CARE AND CLIENT OUTCOMES</a:t>
            </a:r>
          </a:p>
          <a:p>
            <a:pPr algn="ctr"/>
            <a:r>
              <a:rPr lang="en-US" sz="2100" dirty="0"/>
              <a:t>High program capacity and delivery of mental health services eliminate disparities</a:t>
            </a:r>
          </a:p>
          <a:p>
            <a:pPr algn="ctr"/>
            <a:endParaRPr lang="en-US" altLang="en-US" sz="2100" dirty="0">
              <a:latin typeface="Garamond" panose="02020404030301010803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0032" y="6059428"/>
            <a:ext cx="11620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Guerrero, E. G., Fenwick, K., Kong, Y., </a:t>
            </a:r>
            <a:r>
              <a:rPr lang="en-US" sz="1200" dirty="0" err="1"/>
              <a:t>Grella</a:t>
            </a:r>
            <a:r>
              <a:rPr lang="en-US" sz="1200" dirty="0"/>
              <a:t>, C., &amp; </a:t>
            </a:r>
            <a:r>
              <a:rPr lang="en-US" sz="1200" dirty="0" err="1"/>
              <a:t>D’Aunno</a:t>
            </a:r>
            <a:r>
              <a:rPr lang="en-US" sz="1200" dirty="0"/>
              <a:t>, T. (2015). Paths to improving engagement among racial and ethnic minorities in addiction health services. </a:t>
            </a:r>
            <a:r>
              <a:rPr lang="en-US" sz="1200" i="1" dirty="0"/>
              <a:t>Substance abuse treatment, prevention, and policy</a:t>
            </a:r>
            <a:r>
              <a:rPr lang="en-US" sz="1200" dirty="0"/>
              <a:t>, </a:t>
            </a:r>
            <a:r>
              <a:rPr lang="en-US" sz="1200" i="1" dirty="0"/>
              <a:t>10</a:t>
            </a:r>
            <a:r>
              <a:rPr lang="en-US" sz="1200" dirty="0"/>
              <a:t>(1), 1.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4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22814" y="1439814"/>
            <a:ext cx="1169538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600" b="1" dirty="0">
                <a:latin typeface="Garamond" panose="02020404030301010803" pitchFamily="18" charset="0"/>
                <a:cs typeface="Arial" pitchFamily="34" charset="0"/>
              </a:rPr>
              <a:t>To develop capacity to implement evidence-based practices, it is critical to evaluate key organizational factors (leadership, funding, readiness for change).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200" dirty="0">
                <a:latin typeface="Garamond" panose="02020404030301010803" pitchFamily="18" charset="0"/>
                <a:cs typeface="Arial" pitchFamily="34" charset="0"/>
              </a:rPr>
              <a:t>1) Programs need to engage with their local community to improve provider networking, better assess client service needs including integrated care coordination.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200" dirty="0">
              <a:latin typeface="Garamond" panose="02020404030301010803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200" dirty="0">
                <a:latin typeface="Garamond" panose="02020404030301010803" pitchFamily="18" charset="0"/>
                <a:cs typeface="Arial" pitchFamily="34" charset="0"/>
              </a:rPr>
              <a:t>2) Program leaders would benefit from training on leadership styles (transformational), as well as approaches (communicate consistent priorities) to motivate and guide staff during the implementation process.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aramond" panose="02020404030301010803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200" dirty="0">
                <a:latin typeface="Garamond" panose="02020404030301010803" pitchFamily="18" charset="0"/>
                <a:cs typeface="Arial" pitchFamily="34" charset="0"/>
              </a:rPr>
              <a:t>3) The field needs to highlight key leadership strategies to support the uptake of new practices in addiction health services. This has implications for human resources, funding, technology and training.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aramond" panose="02020404030301010803" pitchFamily="18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200" dirty="0">
                <a:latin typeface="Garamond" panose="02020404030301010803" pitchFamily="18" charset="0"/>
                <a:cs typeface="Arial" pitchFamily="34" charset="0"/>
              </a:rPr>
              <a:t>4) County administrators need to support training and infrastructure development for billing for SA and MH services, leadership development, fidelity assessment and patient-centered measures.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92852" y="747317"/>
            <a:ext cx="80041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Garamond" panose="02020404030301010803" pitchFamily="18" charset="0"/>
                <a:cs typeface="Times New Roman" pitchFamily="18" charset="0"/>
              </a:rPr>
              <a:t>IMPLICATIONS FOR PRACTICE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06878" y="1617993"/>
            <a:ext cx="11815948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Next stage of study (R33) will: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26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Rely on mixed methods data and multiple informant approach to fully capture program context using four waves of data(2011, 2013, 2015 and 2017). 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endParaRPr lang="en-US" sz="26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Identify service delivery and payment acceptance changes from 2011 to 2017 and observe how these changes impact access and retention among minorities.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endParaRPr lang="en-US" sz="26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Test a (5 year) leadership intervention to improve implementation capacity among these community-based programs (DA- R01- Aarons &amp; </a:t>
            </a:r>
            <a:r>
              <a:rPr lang="en-US" sz="2600" dirty="0" err="1">
                <a:latin typeface="Garamond" panose="02020404030301010803" pitchFamily="18" charset="0"/>
                <a:cs typeface="Arial" pitchFamily="34" charset="0"/>
              </a:rPr>
              <a:t>Erhart</a:t>
            </a: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).</a:t>
            </a: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endParaRPr lang="en-US" sz="26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Use big data to develop dashboard platform to improve decision making among AHSR county and service decision makers.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23104" y="842024"/>
            <a:ext cx="3369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>
                <a:latin typeface="Garamond" panose="02020404030301010803" pitchFamily="18" charset="0"/>
                <a:cs typeface="Times New Roman" pitchFamily="18" charset="0"/>
              </a:rPr>
              <a:t>NEXT STEPS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8543925" y="6286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25C03-0D44-4629-A815-1861B75ECDFD}" type="slidenum">
              <a:rPr lang="en-US" altLang="en-US" sz="14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Verdan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69770" y="563563"/>
            <a:ext cx="9144000" cy="6294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accent1"/>
              </a:solidFill>
              <a:ea typeface="ヒラギノ角ゴ Pro W3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accent1"/>
              </a:solidFill>
              <a:ea typeface="ヒラギノ角ゴ Pro W3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500">
                <a:solidFill>
                  <a:schemeClr val="accent1"/>
                </a:solidFill>
                <a:latin typeface="Garamond" panose="02020404030301010803" pitchFamily="18" charset="0"/>
                <a:ea typeface="ヒラギノ角ゴ Pro W3"/>
              </a:rPr>
              <a:t>Thanks!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4500">
              <a:solidFill>
                <a:schemeClr val="accent1"/>
              </a:solidFill>
              <a:latin typeface="Garamond" panose="02020404030301010803" pitchFamily="18" charset="0"/>
              <a:ea typeface="ヒラギノ角ゴ Pro W3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4500">
                <a:solidFill>
                  <a:schemeClr val="accent1"/>
                </a:solidFill>
                <a:latin typeface="Garamond" panose="02020404030301010803" pitchFamily="18" charset="0"/>
                <a:ea typeface="ヒラギノ角ゴ Pro W3"/>
              </a:rPr>
              <a:t>Questions?</a:t>
            </a:r>
          </a:p>
        </p:txBody>
      </p:sp>
      <p:pic>
        <p:nvPicPr>
          <p:cNvPr id="1638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770" y="4895385"/>
            <a:ext cx="9144000" cy="196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– Implementation of Integration of </a:t>
            </a:r>
            <a:r>
              <a:rPr lang="en-US" dirty="0" err="1"/>
              <a:t>CARe</a:t>
            </a:r>
            <a:r>
              <a:rPr lang="en-US" dirty="0"/>
              <a:t> Practices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623" y="2390174"/>
            <a:ext cx="6003748" cy="40243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686" y="2975038"/>
            <a:ext cx="3592286" cy="28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1742" y="1496810"/>
            <a:ext cx="11490416" cy="5217522"/>
          </a:xfrm>
          <a:noFill/>
          <a:ln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Garamond" panose="02020404030301010803" pitchFamily="18" charset="0"/>
                <a:ea typeface="ヒラギノ角ゴ Pro W3"/>
                <a:cs typeface="Times New Roman" panose="02020603050405020304" pitchFamily="18" charset="0"/>
              </a:rPr>
              <a:t>References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Aarons, G. A., &amp; Palinkas, L. A. (2007). Implementation of evidence-based practice in child welfare: Service provider perspectives.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 Administration and Policy in Mental Health and Mental Health Services Research, 34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(4), 411-419.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Bluthenthal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R. N., Jacobson, J. O., &amp; Robinson, P. L. (2007). Are racial disparities in alcohol treatment completion associated with racial differences in treatment modality entry? Comparison of outpatient treatment and residential treatment in Los Angeles County, 1998 to 2000.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Alcoholism: Clinical &amp; Experimental </a:t>
            </a:r>
            <a:r>
              <a:rPr lang="en-US" altLang="en-US" sz="2000" i="1" dirty="0" err="1">
                <a:latin typeface="Garamond" panose="02020404030301010803" pitchFamily="18" charset="0"/>
                <a:ea typeface="ヒラギノ角ゴ Pro W3"/>
              </a:rPr>
              <a:t>Resesearch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31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(11), 1920-1926. doi:10.1111/j.1530-0277.2007.00515.x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Butler, M., Kane, R. L.,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McAlpine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D.,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Kathol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R. G., Fu, S. S.,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Hagedorn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H., &amp; Wilt, T. J. (2008).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Integration of mental health/substance abuse and primary care.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Rockville, MD: Agency for Healthcare Research and Quality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Chaffin, M., &amp; Friedrich, B. (2004). Evidence-based treatments in child abuse and neglect.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Child and Youth Service Review 26, 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(11),1097-1113.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Chalk, M. (2010, January).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Healthcare reform and treatment: Changes in organization, financing, and standards of care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. Presentation at the quarterly meeting of the County Alcohol and Drug Program Administrators Association of California, Sacramento, CA.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Grella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C.E., and J.A. Stein. 2006. “Impact of Program Services on Treatment Outcomes of Patients with Comorbid Mental and Substance Use Disorders.”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Psychiatric Services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57(7): 1007-1015. doi:10.1176/appi.ps.57.7.1007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Guerrero, G. E., (in press). Enhancing treatment access and retention: The role of public insurance acceptance and cultural competence.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Drug and Alcohol Dependence.</a:t>
            </a:r>
            <a:endParaRPr lang="en-US" altLang="en-US" sz="2000" i="1" dirty="0">
              <a:latin typeface="Garamond" panose="02020404030301010803" pitchFamily="18" charset="0"/>
              <a:ea typeface="ヒラギノ角ゴ Pro W3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Guerrero, G. E., Campos, M.,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Urada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D., Yang, J. C. (2012). Do Cultural and linguistic competence matter in Latinos’ completion of mandated substance abuse treatment? Substance Abuse Treatment, Prevention, and Policy, 7:34,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doi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: 10.1186/1747-597X-7-34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Guerrero, E.G., A.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Cepeda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L. Duan, and T. Kim. 2012. "Disparities in Completion of Substance Abuse Treatment among Latino Subgroups in Los Angeles County, CA."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Addictive Behaviors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37(10): 1162-1166. doi:10.1016/j.addbeh.2012.05.006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Guerrero, G. E. &amp; Kim, A. (review and resubmit). Organizational Structure, Leadership, and Readiness for Change and the Implementation of Organizational Cultural Competence in Addiction Health Services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Guerrero, G. E., Marsh, J. C., Duan, L., Oh, C,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Perron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B., &amp; Lee, B. (in press). Between and within racial and ethnic group disparities in completion of substance abuse treatment.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Health Service Research,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doi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: 10.1111/1475-6773.12031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Hyde, P. S. (2011, June).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Staying focused on the future: Drivers, challenges and opportunities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. Presentation at the Faces and Voices of Recovery Annual Board Retreat, Washington, DC.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MacMaster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S. A.,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Holleran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L. K.,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Chantus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D., &amp;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Kostyk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L. (2005). Documenting changes in the delivery of substance abuse services: The status of the “100 best treatment centers for alcoholism and drug abuse” of 1988.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Journal of Health &amp; Social Policy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20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(3), 67-77. doi:10.1300/J045v20n03_04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Morgenstern, J., and D.A.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Bux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Jr. 2003. “Examining the Effects of Sex and Ethnicity on Substance Abuse Treatment and Mediational Pathways.”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Alcoholism: Clinical and Experimental Research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27(8): 1330-1332. doi:10.1097/01.ALC.0000080344.96334.55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McLellan, A. T.,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Carise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D., &amp;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Kleber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H. D. (2003). Can the national addiction treatment infrastructure support the public's demand for quality care?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Journal of Substance Abuse Treatment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25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(2), 117-121. doi:10.1016/S0740-5472(03)00156-9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Weisner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C.,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Mertens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J.,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Parthasarathy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S., Moore, C., &amp; Lu, Y. (2001). Integrating primary medical care with addiction treatment. A randomized controlled trial. </a:t>
            </a:r>
            <a:r>
              <a:rPr lang="en-US" altLang="en-US" sz="2000" i="1" dirty="0">
                <a:latin typeface="Garamond" panose="02020404030301010803" pitchFamily="18" charset="0"/>
                <a:ea typeface="ヒラギノ角ゴ Pro W3"/>
              </a:rPr>
              <a:t>Journal of the American Medical Association, 28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(14), 1715-1723. </a:t>
            </a:r>
          </a:p>
          <a:p>
            <a:pPr>
              <a:buNone/>
            </a:pPr>
            <a:r>
              <a:rPr lang="en-US" sz="2000" dirty="0">
                <a:latin typeface="Garamond" pitchFamily="18" charset="0"/>
              </a:rPr>
              <a:t>Michelle M. Doty, PhD, MPH</a:t>
            </a:r>
            <a:r>
              <a:rPr lang="en-US" sz="2000" baseline="30000" dirty="0">
                <a:latin typeface="Garamond" pitchFamily="18" charset="0"/>
              </a:rPr>
              <a:t>1</a:t>
            </a:r>
            <a:r>
              <a:rPr lang="en-US" sz="2000" dirty="0">
                <a:latin typeface="Garamond" pitchFamily="18" charset="0"/>
              </a:rPr>
              <a:t>; David Blumenthal, MD</a:t>
            </a:r>
            <a:r>
              <a:rPr lang="en-US" sz="2000" baseline="30000" dirty="0">
                <a:latin typeface="Garamond" pitchFamily="18" charset="0"/>
              </a:rPr>
              <a:t>2</a:t>
            </a:r>
            <a:r>
              <a:rPr lang="en-US" sz="2000" dirty="0">
                <a:latin typeface="Garamond" pitchFamily="18" charset="0"/>
              </a:rPr>
              <a:t>; Sara R. Collins, PhD</a:t>
            </a:r>
            <a:r>
              <a:rPr lang="en-US" sz="2000" baseline="30000" dirty="0">
                <a:latin typeface="Garamond" pitchFamily="18" charset="0"/>
              </a:rPr>
              <a:t>3 </a:t>
            </a:r>
            <a:r>
              <a:rPr lang="en-US" altLang="en-US" sz="2000" dirty="0">
                <a:latin typeface="Garamond" pitchFamily="18" charset="0"/>
                <a:ea typeface="ヒラギノ角ゴ Pro W3"/>
              </a:rPr>
              <a:t>(2014). Uninsured rates for  Hispanics. JAMA online.</a:t>
            </a:r>
            <a:endParaRPr lang="en-US" altLang="en-US" sz="1200" dirty="0">
              <a:latin typeface="Garamond" panose="02020404030301010803" pitchFamily="18" charset="0"/>
              <a:ea typeface="ヒラギノ角ゴ Pro W3"/>
            </a:endParaRPr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6076950" y="6621464"/>
            <a:ext cx="4503738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58DEE4-F855-42FE-8B7C-EC00AB7D7225}" type="slidenum">
              <a:rPr lang="en-US" altLang="en-US" sz="14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00200"/>
            <a:ext cx="11538857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" b="1" dirty="0">
                <a:latin typeface="Garamond" panose="02020404030301010803" pitchFamily="18" charset="0"/>
                <a:cs typeface="Microsoft Sans Serif" pitchFamily="34" charset="0"/>
              </a:rPr>
              <a:t>References</a:t>
            </a:r>
          </a:p>
          <a:p>
            <a:pPr marL="0" indent="0">
              <a:buNone/>
            </a:pP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Aarons, G. A., </a:t>
            </a: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Ehrhart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M. G., &amp; </a:t>
            </a: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Farahnak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L. R. (2014). The Implementation Leadership Scale (ILS): development of a brief measure of unit level implementation leadership.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Implement </a:t>
            </a:r>
            <a:r>
              <a:rPr lang="en-US" sz="1000" i="1" dirty="0" err="1">
                <a:latin typeface="Garamond" panose="02020404030301010803" pitchFamily="18" charset="0"/>
                <a:cs typeface="Microsoft Sans Serif" pitchFamily="34" charset="0"/>
              </a:rPr>
              <a:t>Sci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9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(1), 45.</a:t>
            </a:r>
          </a:p>
          <a:p>
            <a:pPr marL="0" indent="0">
              <a:buNone/>
            </a:pP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Bride, B. E., Abraham, A. J., &amp; Roman, P. M. (2011). Organizational factors associated with the use of contingency management in publicly funded substance abuse treatment centers.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Journal of substance abuse treatment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40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(1), 87-94.</a:t>
            </a:r>
          </a:p>
          <a:p>
            <a:pPr marL="0" indent="0">
              <a:buNone/>
            </a:pP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D’Aunno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T.A. (2006). The role of organization and management in substance abuse treatment: review and roadmap. 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Journal of Substance Abuse Treatment, 31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221-233.</a:t>
            </a:r>
          </a:p>
          <a:p>
            <a:pPr marL="0" indent="0">
              <a:buNone/>
            </a:pP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Guerrero, E. G., He, A., Kim, A., &amp; Aarons, G. A. (2014). Organizational implementation of evidence-based substance abuse treatment in racial and ethnic minority communities.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Administration and Policy in Mental Health and Mental Health Services Research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41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(6), 737-749.</a:t>
            </a:r>
          </a:p>
          <a:p>
            <a:pPr marL="0" indent="0">
              <a:buNone/>
            </a:pP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Offermann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L. R., Kennedy, J. K., &amp; </a:t>
            </a: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Wirtz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 P. W. (1994). Implicit leadership theories: Content, structure, and </a:t>
            </a:r>
            <a:r>
              <a:rPr lang="en-US" sz="1000" dirty="0" err="1">
                <a:latin typeface="Garamond" panose="02020404030301010803" pitchFamily="18" charset="0"/>
                <a:cs typeface="Microsoft Sans Serif" pitchFamily="34" charset="0"/>
              </a:rPr>
              <a:t>generalizability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.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The Leadership Quarterly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5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(1), 43-58.</a:t>
            </a:r>
            <a:endParaRPr lang="es-MX" sz="1000" dirty="0">
              <a:latin typeface="Garamond" panose="02020404030301010803" pitchFamily="18" charset="0"/>
              <a:cs typeface="Microsoft Sans Serif" pitchFamily="34" charset="0"/>
            </a:endParaRPr>
          </a:p>
          <a:p>
            <a:pPr marL="0" indent="0">
              <a:buNone/>
            </a:pPr>
            <a:r>
              <a:rPr lang="es-MX" sz="1000" dirty="0" err="1">
                <a:latin typeface="Garamond" panose="02020404030301010803" pitchFamily="18" charset="0"/>
                <a:cs typeface="Microsoft Sans Serif" pitchFamily="34" charset="0"/>
              </a:rPr>
              <a:t>Roman</a:t>
            </a:r>
            <a:r>
              <a:rPr lang="es-MX" sz="1000" dirty="0">
                <a:latin typeface="Garamond" panose="02020404030301010803" pitchFamily="18" charset="0"/>
                <a:cs typeface="Microsoft Sans Serif" pitchFamily="34" charset="0"/>
              </a:rPr>
              <a:t>, P. M., Abraham, A. J., &amp; </a:t>
            </a:r>
            <a:r>
              <a:rPr lang="es-MX" sz="1000" dirty="0" err="1">
                <a:latin typeface="Garamond" panose="02020404030301010803" pitchFamily="18" charset="0"/>
                <a:cs typeface="Microsoft Sans Serif" pitchFamily="34" charset="0"/>
              </a:rPr>
              <a:t>Knudsen</a:t>
            </a:r>
            <a:r>
              <a:rPr lang="es-MX" sz="1000" dirty="0">
                <a:latin typeface="Garamond" panose="02020404030301010803" pitchFamily="18" charset="0"/>
                <a:cs typeface="Microsoft Sans Serif" pitchFamily="34" charset="0"/>
              </a:rPr>
              <a:t>, H. K. (2011). 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Using medication-assisted treatment for substance use disorders: Evidence of barriers and facilitators of implementation.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Addictive behaviors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, 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36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(6), 584-589</a:t>
            </a:r>
          </a:p>
          <a:p>
            <a:pPr marL="0" indent="0">
              <a:buNone/>
            </a:pP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Simpson, D.D., &amp; Flynn, P.M. (2007). Moving innovations into treatment: a stage-based approach to program change. </a:t>
            </a:r>
            <a:r>
              <a:rPr lang="en-US" sz="1000" i="1" dirty="0">
                <a:latin typeface="Garamond" panose="02020404030301010803" pitchFamily="18" charset="0"/>
                <a:cs typeface="Microsoft Sans Serif" pitchFamily="34" charset="0"/>
              </a:rPr>
              <a:t>Journal of Substance Abuse Treatment, 33, </a:t>
            </a:r>
            <a:r>
              <a:rPr lang="en-US" sz="1000" dirty="0">
                <a:latin typeface="Garamond" panose="02020404030301010803" pitchFamily="18" charset="0"/>
                <a:cs typeface="Microsoft Sans Serif" pitchFamily="34" charset="0"/>
              </a:rPr>
              <a:t>111-120.</a:t>
            </a:r>
          </a:p>
          <a:p>
            <a:endParaRPr lang="en-US" sz="1700" dirty="0">
              <a:latin typeface="Garamond" panose="02020404030301010803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198" y="68688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200" b="1" cap="none" dirty="0">
                <a:latin typeface="Garamond" panose="02020404030301010803" pitchFamily="18" charset="0"/>
              </a:rPr>
              <a:t>SOCIAL PROBLEM</a:t>
            </a:r>
            <a:endParaRPr lang="en-US" sz="42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07" y="1646535"/>
            <a:ext cx="11650851" cy="5001915"/>
          </a:xfrm>
        </p:spPr>
        <p:txBody>
          <a:bodyPr>
            <a:noAutofit/>
          </a:bodyPr>
          <a:lstStyle/>
          <a:p>
            <a:r>
              <a:rPr lang="en-US" sz="2600" dirty="0">
                <a:latin typeface="Garamond" panose="02020404030301010803" pitchFamily="18" charset="0"/>
              </a:rPr>
              <a:t>Addiction health services (AHS) programs face many barriers to effective integration with primary care and other health and behavioral health services (</a:t>
            </a:r>
            <a:r>
              <a:rPr lang="en-US" sz="1800" dirty="0">
                <a:latin typeface="Garamond" panose="02020404030301010803" pitchFamily="18" charset="0"/>
              </a:rPr>
              <a:t>Guerrero, Aarons, &amp; </a:t>
            </a:r>
            <a:r>
              <a:rPr lang="en-US" sz="1800" dirty="0" err="1">
                <a:latin typeface="Garamond" panose="02020404030301010803" pitchFamily="18" charset="0"/>
              </a:rPr>
              <a:t>Palinkas</a:t>
            </a:r>
            <a:r>
              <a:rPr lang="en-US" sz="1800" dirty="0">
                <a:latin typeface="Garamond" panose="02020404030301010803" pitchFamily="18" charset="0"/>
              </a:rPr>
              <a:t>, 2014; McLellan &amp; Woodworth, 2014 </a:t>
            </a:r>
            <a:r>
              <a:rPr lang="en-US" sz="2600" dirty="0">
                <a:latin typeface="Garamond" panose="02020404030301010803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latin typeface="Garamond" panose="02020404030301010803" pitchFamily="18" charset="0"/>
            </a:endParaRPr>
          </a:p>
          <a:p>
            <a:r>
              <a:rPr lang="en-US" sz="2600" dirty="0">
                <a:latin typeface="Garamond" panose="02020404030301010803" pitchFamily="18" charset="0"/>
              </a:rPr>
              <a:t>More than 40% of individuals seeking substance use disorder (SUD) treatment also report a mental health or physical health disorder. Yet, integrated care is limited in SUD treatment programs </a:t>
            </a:r>
            <a:r>
              <a:rPr lang="en-US" sz="1800" dirty="0">
                <a:latin typeface="Garamond" panose="02020404030301010803" pitchFamily="18" charset="0"/>
              </a:rPr>
              <a:t>(McLellan &amp; Woodworth, 2014, </a:t>
            </a:r>
            <a:r>
              <a:rPr lang="en-US" sz="1800" dirty="0" err="1">
                <a:latin typeface="Garamond" panose="02020404030301010803" pitchFamily="18" charset="0"/>
              </a:rPr>
              <a:t>Molfenter</a:t>
            </a:r>
            <a:r>
              <a:rPr lang="en-US" sz="1800" dirty="0">
                <a:latin typeface="Garamond" panose="02020404030301010803" pitchFamily="18" charset="0"/>
              </a:rPr>
              <a:t>, 2014 ). </a:t>
            </a:r>
          </a:p>
          <a:p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4438650"/>
            <a:ext cx="4762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35680" y="1388648"/>
            <a:ext cx="11322771" cy="456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600" dirty="0">
                <a:latin typeface="Garamond" panose="02020404030301010803" pitchFamily="18" charset="0"/>
                <a:ea typeface="ヒラギノ角ゴ Pro W3"/>
              </a:rPr>
              <a:t>Explained by resource dependency 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(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Pfeffer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 &amp; </a:t>
            </a:r>
            <a:r>
              <a:rPr lang="en-US" altLang="en-US" sz="2000" dirty="0" err="1">
                <a:latin typeface="Garamond" panose="02020404030301010803" pitchFamily="18" charset="0"/>
                <a:ea typeface="ヒラギノ角ゴ Pro W3"/>
              </a:rPr>
              <a:t>Salancik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 1978) </a:t>
            </a:r>
            <a:r>
              <a:rPr lang="en-US" altLang="en-US" sz="2600" dirty="0">
                <a:latin typeface="Garamond" panose="02020404030301010803" pitchFamily="18" charset="0"/>
                <a:ea typeface="ヒラギノ角ゴ Pro W3"/>
              </a:rPr>
              <a:t>and organizational development (leadership and readiness for change) frameworks (</a:t>
            </a:r>
            <a:r>
              <a:rPr lang="en-US" sz="2000" dirty="0">
                <a:latin typeface="Garamond" panose="02020404030301010803" pitchFamily="18" charset="0"/>
              </a:rPr>
              <a:t>Edwards, Knight, Broome, &amp; Flynn, 2010; Simpson &amp; Flynn, 2007</a:t>
            </a:r>
            <a:r>
              <a:rPr lang="en-US" altLang="en-US" sz="2000" dirty="0">
                <a:latin typeface="Garamond" panose="02020404030301010803" pitchFamily="18" charset="0"/>
                <a:ea typeface="ヒラギノ角ゴ Pro W3"/>
              </a:rPr>
              <a:t>,</a:t>
            </a:r>
            <a:r>
              <a:rPr lang="en-US" altLang="en-US" sz="2600" dirty="0">
                <a:latin typeface="Garamond" panose="02020404030301010803" pitchFamily="18" charset="0"/>
                <a:ea typeface="ヒラギノ角ゴ Pro W3"/>
              </a:rPr>
              <a:t> we posit the following hypotheses: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600" dirty="0">
              <a:latin typeface="Garamond" panose="02020404030301010803" pitchFamily="18" charset="0"/>
              <a:ea typeface="ヒラギノ角ゴ Pro W3"/>
            </a:endParaRPr>
          </a:p>
          <a:p>
            <a:r>
              <a:rPr lang="en-US" sz="2600" b="1" dirty="0">
                <a:latin typeface="Garamond" panose="02020404030301010803" pitchFamily="18" charset="0"/>
              </a:rPr>
              <a:t>Hypothesis 1:</a:t>
            </a:r>
            <a:r>
              <a:rPr lang="en-US" sz="2600" dirty="0">
                <a:latin typeface="Garamond" panose="02020404030301010803" pitchFamily="18" charset="0"/>
              </a:rPr>
              <a:t> Outer context factors such as public funding and receipt of licensure   and professional accreditation would be associated with higher odds of implementing coordination with mental health and public health services. </a:t>
            </a:r>
          </a:p>
          <a:p>
            <a:pPr>
              <a:buFontTx/>
              <a:buChar char="-"/>
              <a:defRPr/>
            </a:pPr>
            <a:endParaRPr lang="en-US" sz="2600" b="1" dirty="0">
              <a:latin typeface="Garamond" panose="02020404030301010803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600" b="1" dirty="0">
                <a:latin typeface="Garamond" panose="02020404030301010803" pitchFamily="18" charset="0"/>
              </a:rPr>
              <a:t>Hypothesis 2:</a:t>
            </a:r>
            <a:r>
              <a:rPr lang="en-US" sz="2600" dirty="0">
                <a:latin typeface="Garamond" panose="02020404030301010803" pitchFamily="18" charset="0"/>
              </a:rPr>
              <a:t> Inner context factors, such as leadership, readiness for change and cultural competence would be associated with increased odds of implementing coordination with mental health and public health services.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91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66594" y="488724"/>
            <a:ext cx="77706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 eaLnBrk="1" hangingPunct="1"/>
            <a:r>
              <a:rPr lang="en-US" altLang="en-US" sz="4000" b="1" dirty="0">
                <a:latin typeface="Garamond" panose="02020404030301010803" pitchFamily="18" charset="0"/>
              </a:rPr>
              <a:t>ANALYTICAL FRAMEWORK</a:t>
            </a:r>
            <a:endParaRPr lang="en-US" altLang="en-US" sz="4000" dirty="0">
              <a:latin typeface="Garamond" panose="02020404030301010803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2753" y="1971854"/>
            <a:ext cx="3416541" cy="1122124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3148" y="1686818"/>
            <a:ext cx="24086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Garamond" panose="02020404030301010803" pitchFamily="18" charset="0"/>
              </a:rPr>
              <a:t>- </a:t>
            </a:r>
            <a:r>
              <a:rPr lang="en-US" b="1" dirty="0">
                <a:latin typeface="Garamond" panose="02020404030301010803" pitchFamily="18" charset="0"/>
              </a:rPr>
              <a:t>Public funding</a:t>
            </a:r>
          </a:p>
          <a:p>
            <a:r>
              <a:rPr lang="en-US" b="1" dirty="0">
                <a:latin typeface="Garamond" panose="02020404030301010803" pitchFamily="18" charset="0"/>
              </a:rPr>
              <a:t>- Licensed</a:t>
            </a:r>
          </a:p>
          <a:p>
            <a:r>
              <a:rPr lang="en-US" b="1" dirty="0">
                <a:latin typeface="Garamond" panose="02020404030301010803" pitchFamily="18" charset="0"/>
              </a:rPr>
              <a:t>- Accredited (TJC)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4569" y="2099990"/>
            <a:ext cx="33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COORDINATION WITH MENTAL HEALTH PROVIDERS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46387" y="3724111"/>
            <a:ext cx="3416541" cy="1051466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68203" y="3852247"/>
            <a:ext cx="33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COORDINATION WITH PUBLIC HEALTH PROVIDERS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23148" y="3518192"/>
            <a:ext cx="2461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Garamond" panose="02020404030301010803" pitchFamily="18" charset="0"/>
              </a:rPr>
              <a:t>- </a:t>
            </a:r>
            <a:r>
              <a:rPr lang="en-US" b="1" dirty="0">
                <a:latin typeface="Garamond" panose="02020404030301010803" pitchFamily="18" charset="0"/>
              </a:rPr>
              <a:t>Leadership</a:t>
            </a:r>
          </a:p>
          <a:p>
            <a:r>
              <a:rPr lang="en-US" b="1" dirty="0">
                <a:latin typeface="Garamond" panose="02020404030301010803" pitchFamily="18" charset="0"/>
              </a:rPr>
              <a:t>- Readiness for Change</a:t>
            </a:r>
          </a:p>
          <a:p>
            <a:r>
              <a:rPr lang="en-US" b="1" dirty="0">
                <a:latin typeface="Garamond" panose="02020404030301010803" pitchFamily="18" charset="0"/>
              </a:rPr>
              <a:t>- Cultural Competence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769161" y="2196604"/>
            <a:ext cx="2877226" cy="20654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" idx="1"/>
          </p:cNvCxnSpPr>
          <p:nvPr/>
        </p:nvCxnSpPr>
        <p:spPr>
          <a:xfrm>
            <a:off x="4769161" y="2145249"/>
            <a:ext cx="2833592" cy="38766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" idx="1"/>
          </p:cNvCxnSpPr>
          <p:nvPr/>
        </p:nvCxnSpPr>
        <p:spPr>
          <a:xfrm flipV="1">
            <a:off x="4769161" y="2532916"/>
            <a:ext cx="2833592" cy="15149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23148" y="1120030"/>
            <a:ext cx="28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60000"/>
                </a:solidFill>
                <a:latin typeface="Garamond" panose="02020404030301010803" pitchFamily="18" charset="0"/>
              </a:rPr>
              <a:t>OUTER CONTEXT: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55445" y="3518546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2271023" y="5088379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271023" y="1566472"/>
            <a:ext cx="2498138" cy="1260265"/>
          </a:xfrm>
          <a:prstGeom prst="round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253668" y="3007931"/>
            <a:ext cx="282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60000"/>
                </a:solidFill>
                <a:latin typeface="Garamond" panose="02020404030301010803" pitchFamily="18" charset="0"/>
              </a:rPr>
              <a:t>INNER CONTEXT: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753583" y="4060050"/>
            <a:ext cx="2870986" cy="20198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" idx="1"/>
          </p:cNvCxnSpPr>
          <p:nvPr/>
        </p:nvCxnSpPr>
        <p:spPr>
          <a:xfrm flipV="1">
            <a:off x="4753583" y="2561655"/>
            <a:ext cx="2870986" cy="314268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753583" y="4262034"/>
            <a:ext cx="2849170" cy="145647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1992" y="5120218"/>
            <a:ext cx="2461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- Medicaid Acceptance</a:t>
            </a:r>
          </a:p>
          <a:p>
            <a:r>
              <a:rPr lang="en-US" b="1" dirty="0">
                <a:latin typeface="Garamond" panose="02020404030301010803" pitchFamily="18" charset="0"/>
              </a:rPr>
              <a:t>- Parent Organization</a:t>
            </a:r>
          </a:p>
          <a:p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Regular Use Shield_GoldOnWhite_NoB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246" y="496889"/>
            <a:ext cx="463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08041" y="598477"/>
            <a:ext cx="5331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200" b="1" dirty="0">
                <a:latin typeface="Garamond" panose="02020404030301010803" pitchFamily="18" charset="0"/>
                <a:cs typeface="Arial" pitchFamily="34" charset="0"/>
              </a:rPr>
              <a:t>Independent Variables</a:t>
            </a:r>
            <a:endParaRPr lang="en-US" altLang="en-US" sz="42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1" y="1430873"/>
            <a:ext cx="11791949" cy="54271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P</a:t>
            </a:r>
            <a:r>
              <a:rPr lang="en-US" sz="2600" b="1" dirty="0">
                <a:latin typeface="Garamond" panose="02020404030301010803" pitchFamily="18" charset="0"/>
              </a:rPr>
              <a:t>ublic funding (%), and whether program has state licensure and The Joint Commission (TJC) accreditation.</a:t>
            </a:r>
            <a:r>
              <a:rPr lang="en-US" sz="2600" b="1" dirty="0">
                <a:latin typeface="Garamond" panose="02020404030301010803" pitchFamily="18" charset="0"/>
                <a:cs typeface="Arial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b="1" dirty="0">
              <a:latin typeface="Garamond" panose="02020404030301010803" pitchFamily="18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Leadership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 </a:t>
            </a:r>
          </a:p>
          <a:p>
            <a:pPr>
              <a:defRPr/>
            </a:pPr>
            <a:r>
              <a:rPr lang="en-US" sz="2600" dirty="0">
                <a:latin typeface="Garamond" panose="02020404030301010803" pitchFamily="18" charset="0"/>
                <a:cs typeface="Arial"/>
              </a:rPr>
              <a:t>	– </a:t>
            </a: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Two subscales:  Transformational (seven items, α = .92) and Transactional (two 	items, α = .77) leadership </a:t>
            </a:r>
            <a:r>
              <a:rPr lang="en-US" dirty="0">
                <a:latin typeface="Garamond" panose="02020404030301010803" pitchFamily="18" charset="0"/>
                <a:cs typeface="Arial" pitchFamily="34" charset="0"/>
              </a:rPr>
              <a:t>(</a:t>
            </a:r>
            <a:r>
              <a:rPr lang="en-US" dirty="0">
                <a:latin typeface="Garamond" panose="02020404030301010803" pitchFamily="18" charset="0"/>
              </a:rPr>
              <a:t>Edwards, Knight, Broome, &amp; Flynn, 2010</a:t>
            </a:r>
            <a:r>
              <a:rPr lang="en-US" dirty="0">
                <a:latin typeface="Garamond" panose="02020404030301010803" pitchFamily="18" charset="0"/>
                <a:cs typeface="Arial" pitchFamily="34" charset="0"/>
              </a:rPr>
              <a:t>).</a:t>
            </a:r>
            <a:endParaRPr lang="en-US" baseline="30000" dirty="0">
              <a:latin typeface="Garamond" panose="02020404030301010803" pitchFamily="18" charset="0"/>
              <a:cs typeface="Arial" pitchFamily="34" charset="0"/>
            </a:endParaRPr>
          </a:p>
          <a:p>
            <a:pPr>
              <a:defRPr/>
            </a:pPr>
            <a:endParaRPr lang="en-US" sz="2600" baseline="300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Organizational readiness for change </a:t>
            </a:r>
          </a:p>
          <a:p>
            <a:pPr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      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– Texas Christian University measure – 6 scales, </a:t>
            </a:r>
            <a:r>
              <a:rPr lang="en-US" sz="2600" dirty="0">
                <a:latin typeface="Garamond" panose="02020404030301010803" pitchFamily="18" charset="0"/>
                <a:cs typeface="Arial" pitchFamily="34" charset="0"/>
              </a:rPr>
              <a:t>α &gt; .89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 </a:t>
            </a:r>
            <a:r>
              <a:rPr lang="en-US" sz="2000" dirty="0">
                <a:latin typeface="Garamond" panose="02020404030301010803" pitchFamily="18" charset="0"/>
                <a:cs typeface="Arial" pitchFamily="34" charset="0"/>
              </a:rPr>
              <a:t>(Simpson &amp; Flynn. 2007).</a:t>
            </a:r>
            <a:endParaRPr lang="en-US" sz="2000" baseline="30000" dirty="0">
              <a:latin typeface="Garamond" panose="02020404030301010803" pitchFamily="18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600" baseline="30000" dirty="0">
              <a:latin typeface="Garamond" panose="02020404030301010803" pitchFamily="18" charset="0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 err="1">
                <a:latin typeface="Garamond" panose="02020404030301010803" pitchFamily="18" charset="0"/>
                <a:cs typeface="Arial"/>
              </a:rPr>
              <a:t>Medi</a:t>
            </a:r>
            <a:r>
              <a:rPr lang="en-US" sz="2600" b="1" dirty="0">
                <a:latin typeface="Garamond" panose="02020404030301010803" pitchFamily="18" charset="0"/>
                <a:cs typeface="Arial"/>
              </a:rPr>
              <a:t>-Cal payment acceptance </a:t>
            </a:r>
          </a:p>
          <a:p>
            <a:pPr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      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– Program has a billing system for Medicaid billing and reporting.</a:t>
            </a:r>
          </a:p>
          <a:p>
            <a:pPr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latin typeface="Garamond" panose="02020404030301010803" pitchFamily="18" charset="0"/>
                <a:cs typeface="Arial"/>
              </a:rPr>
              <a:t>Organizational cultural competence – </a:t>
            </a:r>
            <a:r>
              <a:rPr lang="en-US" sz="2600" dirty="0">
                <a:latin typeface="Garamond" panose="02020404030301010803" pitchFamily="18" charset="0"/>
                <a:cs typeface="Arial"/>
              </a:rPr>
              <a:t>6 subscales, 57 items. </a:t>
            </a:r>
            <a:r>
              <a:rPr lang="en-US" sz="2000" dirty="0">
                <a:latin typeface="Garamond" panose="02020404030301010803" pitchFamily="18" charset="0"/>
                <a:cs typeface="Arial" pitchFamily="34" charset="0"/>
              </a:rPr>
              <a:t>(Mason, 1995).</a:t>
            </a:r>
            <a:endParaRPr lang="en-US" sz="2600" dirty="0"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41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http://facultyleadership.weebly.com/uploads/9/9/3/8/9938172/basic_idea_of_transformational_leaders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66" y="773665"/>
            <a:ext cx="10392229" cy="533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62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ibr.tcu.edu/wp-content/uploads/sites/2/2013/08/DATARFigur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283" y="325290"/>
            <a:ext cx="10827834" cy="6192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36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83111" y="1491873"/>
          <a:ext cx="10023089" cy="4204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9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07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Variables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 (SD), %, or 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Response Format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Program Characteristics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Cultural Competence</a:t>
                      </a:r>
                      <a:r>
                        <a:rPr lang="en-US" sz="1200" baseline="30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57 Items, </a:t>
                      </a:r>
                      <a:r>
                        <a:rPr lang="en-US" sz="1200" i="1" dirty="0">
                          <a:effectLst/>
                        </a:rPr>
                        <a:t>Likert</a:t>
                      </a:r>
                      <a:r>
                        <a:rPr lang="en-US" sz="1200" i="1" baseline="0" dirty="0">
                          <a:effectLst/>
                        </a:rPr>
                        <a:t> Scale- 1-low, 4-High multiplied by 10.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Knowledge of communities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28.23 (6.69)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 items, e.g., How well can you describe Latino social problems in your service area?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Personal involvement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24.08 (8.53)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items, e.g., How much do you interact with ethnic minority communities in your service area?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Resources and linkages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29.15 (4.94)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 items, e.g., Do you collaborate with programs that provide mental health psychiatric services?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Staff diversity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26.99 (4.98)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 items, e.g., Does your agency staff represent the racial/ethnic backgrounds of your clients?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Reaching out to communities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28.94 (5.32)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items, e.g., Does your agency reach out to residents and organizations in communities of color?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540">
                <a:tc>
                  <a:txBody>
                    <a:bodyPr/>
                    <a:lstStyle/>
                    <a:p>
                      <a:pPr marL="1143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Policies and procedures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24.56 (5.80)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 items, e.g., Does your agency use race/ethnic-specific assessment instructions for diagnosis?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080001" y="684176"/>
            <a:ext cx="62543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600" b="1" dirty="0">
                <a:cs typeface="Arial" pitchFamily="34" charset="0"/>
              </a:rPr>
              <a:t>Organizational Cultural Competence</a:t>
            </a:r>
            <a:endParaRPr lang="en-US" altLang="en-US" dirty="0">
              <a:cs typeface="Arial" pitchFamily="34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72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61789</TotalTime>
  <Words>2239</Words>
  <Application>Microsoft Office PowerPoint</Application>
  <PresentationFormat>Widescreen</PresentationFormat>
  <Paragraphs>236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Gill Sans</vt:lpstr>
      <vt:lpstr>Microsoft Sans Serif</vt:lpstr>
      <vt:lpstr>Times</vt:lpstr>
      <vt:lpstr>Times New Roman</vt:lpstr>
      <vt:lpstr>Verdana</vt:lpstr>
      <vt:lpstr>ヒラギノ角ゴ Pro W3</vt:lpstr>
      <vt:lpstr>ヒラギノ角ゴ ProN W3</vt:lpstr>
      <vt:lpstr>Vapor Trail</vt:lpstr>
      <vt:lpstr>PowerPoint Presentation</vt:lpstr>
      <vt:lpstr>Study 1 – Implementation of Integration of CARe Practices</vt:lpstr>
      <vt:lpstr>SOCIAL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2: The ROLE of integrated care TO IMPROVE TREATMENT EFFECTIVENESS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Erick</cp:lastModifiedBy>
  <cp:revision>527</cp:revision>
  <dcterms:created xsi:type="dcterms:W3CDTF">2013-10-16T04:04:19Z</dcterms:created>
  <dcterms:modified xsi:type="dcterms:W3CDTF">2018-02-17T06:25:06Z</dcterms:modified>
</cp:coreProperties>
</file>